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m" ContentType="application/vnd.ms-excel.sheet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10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24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3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931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07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13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5583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26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919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119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2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731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316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11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74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03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289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03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6DD2F2-EB60-4B7A-8221-BC08D2A461BB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747E7D2-D96E-43E8-AD50-6B5F43EDF2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5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3.xlsm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2" Type="http://schemas.openxmlformats.org/officeDocument/2006/relationships/package" Target="../embeddings/Microsoft_Excel_Macro-Enabled_Worksheet.xlsm"/><Relationship Id="rId1" Type="http://schemas.openxmlformats.org/officeDocument/2006/relationships/slideLayout" Target="../slideLayouts/slideLayout7.xml"/><Relationship Id="rId6" Type="http://schemas.openxmlformats.org/officeDocument/2006/relationships/package" Target="../embeddings/Microsoft_Excel_Macro-Enabled_Worksheet2.xlsm"/><Relationship Id="rId5" Type="http://schemas.openxmlformats.org/officeDocument/2006/relationships/image" Target="../media/image10.emf"/><Relationship Id="rId4" Type="http://schemas.openxmlformats.org/officeDocument/2006/relationships/package" Target="../embeddings/Microsoft_Excel_Macro-Enabled_Worksheet1.xlsm"/><Relationship Id="rId9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zza with tomatoes and olives&#10;&#10;Description automatically generated">
            <a:extLst>
              <a:ext uri="{FF2B5EF4-FFF2-40B4-BE49-F238E27FC236}">
                <a16:creationId xmlns:a16="http://schemas.microsoft.com/office/drawing/2014/main" id="{FF857207-92DB-9D90-9553-2ECC29E39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"/>
            <a:ext cx="12192000" cy="68575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8E9B72-3A32-4025-FF94-329FAED01515}"/>
              </a:ext>
            </a:extLst>
          </p:cNvPr>
          <p:cNvSpPr txBox="1"/>
          <p:nvPr/>
        </p:nvSpPr>
        <p:spPr>
          <a:xfrm>
            <a:off x="6096000" y="1669408"/>
            <a:ext cx="3058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PIZZA SALES</a:t>
            </a:r>
          </a:p>
          <a:p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 ANALYSIS</a:t>
            </a:r>
          </a:p>
        </p:txBody>
      </p:sp>
      <p:pic>
        <p:nvPicPr>
          <p:cNvPr id="21" name="Picture 20" descr="A cartoon of a pizza&#10;&#10;Description automatically generated">
            <a:extLst>
              <a:ext uri="{FF2B5EF4-FFF2-40B4-BE49-F238E27FC236}">
                <a16:creationId xmlns:a16="http://schemas.microsoft.com/office/drawing/2014/main" id="{4EC8AC0C-C210-DEBA-C2DC-3066E7DB3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194" y="1771824"/>
            <a:ext cx="753480" cy="85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6603B66-8361-1EF8-7D4F-DAE33D5FB4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488038"/>
              </p:ext>
            </p:extLst>
          </p:nvPr>
        </p:nvGraphicFramePr>
        <p:xfrm>
          <a:off x="1452784" y="2757029"/>
          <a:ext cx="1215005" cy="1052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2" imgW="914642" imgH="792318" progId="Excel.SheetMacroEnabled.12">
                  <p:embed/>
                </p:oleObj>
              </mc:Choice>
              <mc:Fallback>
                <p:oleObj name="Macro-Enabled Worksheet" showAsIcon="1" r:id="rId2" imgW="914642" imgH="792318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52784" y="2757029"/>
                        <a:ext cx="1215005" cy="1052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1AABEBF-EE93-8CB9-CA1F-90A62BC2058A}"/>
              </a:ext>
            </a:extLst>
          </p:cNvPr>
          <p:cNvSpPr txBox="1"/>
          <p:nvPr/>
        </p:nvSpPr>
        <p:spPr>
          <a:xfrm>
            <a:off x="1369541" y="3685331"/>
            <a:ext cx="153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Order_details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B51AC3C-A8C0-611F-71C8-934859B86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852251"/>
              </p:ext>
            </p:extLst>
          </p:nvPr>
        </p:nvGraphicFramePr>
        <p:xfrm>
          <a:off x="3956757" y="2757029"/>
          <a:ext cx="1139504" cy="98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4" imgW="914642" imgH="792318" progId="Excel.SheetMacroEnabled.12">
                  <p:embed/>
                </p:oleObj>
              </mc:Choice>
              <mc:Fallback>
                <p:oleObj name="Macro-Enabled Worksheet" showAsIcon="1" r:id="rId4" imgW="914642" imgH="792318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56757" y="2757029"/>
                        <a:ext cx="1139504" cy="98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C3AB9D8-549C-A54E-1CF1-46B5DBD8A04C}"/>
              </a:ext>
            </a:extLst>
          </p:cNvPr>
          <p:cNvSpPr txBox="1"/>
          <p:nvPr/>
        </p:nvSpPr>
        <p:spPr>
          <a:xfrm>
            <a:off x="4093826" y="3676715"/>
            <a:ext cx="86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Orders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569DE88-0A9A-82FB-25D2-86728042D8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753623"/>
              </p:ext>
            </p:extLst>
          </p:nvPr>
        </p:nvGraphicFramePr>
        <p:xfrm>
          <a:off x="6096000" y="2724324"/>
          <a:ext cx="1215005" cy="1052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6" imgW="914642" imgH="792318" progId="Excel.SheetMacroEnabled.12">
                  <p:embed/>
                </p:oleObj>
              </mc:Choice>
              <mc:Fallback>
                <p:oleObj name="Macro-Enabled Worksheet" showAsIcon="1" r:id="rId6" imgW="914642" imgH="792318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0" y="2724324"/>
                        <a:ext cx="1215005" cy="1052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1F765EC-D7F0-AD72-6B39-645AFE879574}"/>
              </a:ext>
            </a:extLst>
          </p:cNvPr>
          <p:cNvSpPr txBox="1"/>
          <p:nvPr/>
        </p:nvSpPr>
        <p:spPr>
          <a:xfrm>
            <a:off x="6096000" y="3633436"/>
            <a:ext cx="131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Pizza Types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1FE69E10-2AA4-EFFE-262D-C20CC311BD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8082699"/>
              </p:ext>
            </p:extLst>
          </p:nvPr>
        </p:nvGraphicFramePr>
        <p:xfrm>
          <a:off x="8390239" y="2632772"/>
          <a:ext cx="1215004" cy="1052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showAsIcon="1" r:id="rId8" imgW="914642" imgH="792318" progId="Excel.SheetMacroEnabled.12">
                  <p:embed/>
                </p:oleObj>
              </mc:Choice>
              <mc:Fallback>
                <p:oleObj name="Macro-Enabled Worksheet" showAsIcon="1" r:id="rId8" imgW="914642" imgH="792318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90239" y="2632772"/>
                        <a:ext cx="1215004" cy="1052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B8F4BDC-8A2D-2BB7-B703-9FD629CEE162}"/>
              </a:ext>
            </a:extLst>
          </p:cNvPr>
          <p:cNvSpPr txBox="1"/>
          <p:nvPr/>
        </p:nvSpPr>
        <p:spPr>
          <a:xfrm>
            <a:off x="8657658" y="3559538"/>
            <a:ext cx="80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Pizzas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14FB0-7E8A-C65F-86AF-CCA46E9F4139}"/>
              </a:ext>
            </a:extLst>
          </p:cNvPr>
          <p:cNvSpPr txBox="1"/>
          <p:nvPr/>
        </p:nvSpPr>
        <p:spPr>
          <a:xfrm>
            <a:off x="2783446" y="952591"/>
            <a:ext cx="560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EXCEL FILES FOR ANALYSING DATA USING SQL</a:t>
            </a:r>
          </a:p>
        </p:txBody>
      </p:sp>
    </p:spTree>
    <p:extLst>
      <p:ext uri="{BB962C8B-B14F-4D97-AF65-F5344CB8AC3E}">
        <p14:creationId xmlns:p14="http://schemas.microsoft.com/office/powerpoint/2010/main" val="1353855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8051F5-80FB-61DF-CD02-26D9C20B211C}"/>
              </a:ext>
            </a:extLst>
          </p:cNvPr>
          <p:cNvSpPr txBox="1"/>
          <p:nvPr/>
        </p:nvSpPr>
        <p:spPr>
          <a:xfrm>
            <a:off x="2694488" y="791502"/>
            <a:ext cx="6094602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1800"/>
              </a:spcBef>
              <a:spcAft>
                <a:spcPts val="400"/>
              </a:spcAft>
            </a:pPr>
            <a:r>
              <a:rPr lang="en-US" sz="1800" b="1" kern="0" dirty="0">
                <a:solidFill>
                  <a:srgbClr val="0F4761"/>
                </a:solidFill>
                <a:effectLst/>
                <a:latin typeface="Aptos Display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SQL QUERIES USED IN PROJECT PIZZA SALES DASHBOARD</a:t>
            </a:r>
            <a:endParaRPr lang="en-US" sz="3200" b="1" kern="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D0CB22F-0300-5DFC-7665-AB5649FDC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633048"/>
            <a:ext cx="3475952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Retrieve the total number of orders placed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1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count(*) as Total_orders from orders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5" name="Picture 1" descr="A screenshot of a grid&#10;&#10;Description automatically generated">
            <a:extLst>
              <a:ext uri="{FF2B5EF4-FFF2-40B4-BE49-F238E27FC236}">
                <a16:creationId xmlns:a16="http://schemas.microsoft.com/office/drawing/2014/main" id="{CB3B8EF5-5F5C-3D03-E6AC-1B0482EAF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00" y="1587873"/>
            <a:ext cx="1181100" cy="92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A8D35C-B5CF-C686-97EC-0C84B7A8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738735"/>
            <a:ext cx="554831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 the total revenue generated from pizza sales.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round(sum(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pizzas.price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*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order_details.quantity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),2)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Total_Revenue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pizzas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join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pizzas.pizza_id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order_details.pizza_id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930FC59-B299-3D1B-2F8B-0AB97124C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540" y="2846387"/>
            <a:ext cx="1393825" cy="70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74288386-859A-6BF7-17ED-630E1B4DD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119113"/>
            <a:ext cx="533671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Identify the highest-priced pizza.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pizza_types.name,pizzas.price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join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pizzas on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pizza_types.pizza_type_id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pizzas.pizza_type_id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order by price desc limit 1;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9" name="Picture 1">
            <a:extLst>
              <a:ext uri="{FF2B5EF4-FFF2-40B4-BE49-F238E27FC236}">
                <a16:creationId xmlns:a16="http://schemas.microsoft.com/office/drawing/2014/main" id="{B4377113-FE8E-5CA8-7CBF-DCB406249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658" y="3939391"/>
            <a:ext cx="200342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967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671B995-5127-CF2C-B65B-AB8D09B46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56" y="795956"/>
            <a:ext cx="5626861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 Identify the most common pizza size ordered.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pizzas.size,count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order_details.Order_details_id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Pizza_order_count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pizzas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join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pizzas.pizza_id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order_details.pizza_id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by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pizzas.size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order by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Pizza_order_count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desc;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164E59F-CEA8-2D6A-7D07-1FA451E8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667" y="729863"/>
            <a:ext cx="1526500" cy="125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ED2C22E1-9A55-D373-9248-0F965FCAC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0256" y="2251755"/>
            <a:ext cx="596349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-- List the top 5 most ordered pizza types along with their quantities.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pizza_types.name,sum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order_details.quantity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ordered_pizza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join pizzas on pizza_types.pizza_type_id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pizzas.pizza_type_id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join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order_details.pizza_id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pizzas.pizza_id group by name order by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ordered_pizza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desc limit 5;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1" descr="A screenshot of a menu&#10;&#10;Description automatically generated">
            <a:extLst>
              <a:ext uri="{FF2B5EF4-FFF2-40B4-BE49-F238E27FC236}">
                <a16:creationId xmlns:a16="http://schemas.microsoft.com/office/drawing/2014/main" id="{9404BB84-F638-6756-20C8-24754CAA2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119" y="2417325"/>
            <a:ext cx="2389615" cy="140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671A7528-C333-7F71-9C20-97D5AA056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0402" y="4203490"/>
            <a:ext cx="6402265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Join the necessary tables to find the total quantity of each pizza category ordered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pizza_types.category,sum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order_details.quantity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Pizza_Category_sold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join pizzas on pizza_types.pizza_type_id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pizzas.pizza_type_id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join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pizzas.pizza_id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order_details.pizza_id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group by category;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3" name="Picture 1">
            <a:extLst>
              <a:ext uri="{FF2B5EF4-FFF2-40B4-BE49-F238E27FC236}">
                <a16:creationId xmlns:a16="http://schemas.microsoft.com/office/drawing/2014/main" id="{4C251C0F-001C-2433-A974-4D75129B7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708" y="4121481"/>
            <a:ext cx="2008436" cy="125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611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F175F7F-E726-A87C-168A-8D917768C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36" y="1018004"/>
            <a:ext cx="499559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Determine the highest distribution of orders by hour of the day.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hour(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order_time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hours,count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Ordered_count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orders group by hours order by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ordered_count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desc;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33900262-8BF8-0426-C221-C2902EA6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36" y="701676"/>
            <a:ext cx="1175251" cy="171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1AF10115-3919-1E18-F247-DD9A984CF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3061" y="2730560"/>
            <a:ext cx="5293244" cy="754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Join relevant tables to find the category-wise distribution of pizzas.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category,count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(name)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Pizza_count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group by category;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5" name="Picture 1">
            <a:extLst>
              <a:ext uri="{FF2B5EF4-FFF2-40B4-BE49-F238E27FC236}">
                <a16:creationId xmlns:a16="http://schemas.microsoft.com/office/drawing/2014/main" id="{769D76C8-B5D5-7A29-C6F0-5CE16256B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131" y="2730560"/>
            <a:ext cx="1751163" cy="105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6471389D-F47E-219A-14D2-677343217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3061" y="4273839"/>
            <a:ext cx="6756658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 the orders by date and calculate the average number of pizzas ordered per day.</a:t>
            </a:r>
            <a:endParaRPr kumimoji="0" lang="en-US" altLang="en-US" sz="10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round(avg(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order_quantity_perdate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),0)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Avg_order_perday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orders.Order_date,sum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order_details.quantity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order_quantity_predate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rgbClr val="46B1E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orders join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orders.Order_id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order_details.Order_id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group by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orders.Order_date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46B1E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</a:t>
            </a:r>
            <a:r>
              <a:rPr kumimoji="0" lang="en-US" altLang="en-US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Date_table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7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51FCDBB-DC23-BBDE-0B57-EF33EA9E3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80" y="4432499"/>
            <a:ext cx="1356406" cy="78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B862D212-872B-F3DB-C735-719EB97E1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036" y="56402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6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1C28607-7606-A017-2F88-F09AC521A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45" y="1071780"/>
            <a:ext cx="549060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Determine the top 3 most ordered pizza types based on revenue.</a:t>
            </a:r>
            <a:endParaRPr kumimoji="0" lang="en-US" altLang="en-US" sz="10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pizza_types.name,round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(sum(pizzas.price*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order_details.quantity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),1) as Revenue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join pizzas on pizza_types.pizza_type_id =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pizzas.pizza_type_id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join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pizzas.pizza_id =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order_details.pizza_id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group by pizza_types.name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 by revenue desc limit 3;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7" name="Picture 1" descr="A screenshot of a computer menu&#10;&#10;Description automatically generated">
            <a:extLst>
              <a:ext uri="{FF2B5EF4-FFF2-40B4-BE49-F238E27FC236}">
                <a16:creationId xmlns:a16="http://schemas.microsoft.com/office/drawing/2014/main" id="{E9124475-F467-6925-B35E-E93674FE9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890" y="1061691"/>
            <a:ext cx="1949570" cy="9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A7239B1F-C577-69A5-2E11-5C4D57394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060" y="286750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D2C46FE-3A1E-C996-1702-008E91FA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45" y="2379117"/>
            <a:ext cx="6171946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Calculate the percentage contribution of each pizza category to total revenue.</a:t>
            </a:r>
            <a:endParaRPr kumimoji="0" lang="en-US" altLang="en-US" sz="10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category, round(Revenue/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Overall_revenue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* 100,2) as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Revenue_percent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(select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pizza_types.category,round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(sum(pizzas.price *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order_details.quantity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),2)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Revenue,(select sum(pizzas.price *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order_details.quantity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from pizzas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join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pizzas.pizza_id =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order_details.pizza_id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Overall_revenue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from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join pizzas on pizza_types.pizza_type_id =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pizzas.pizza_type_id</a:t>
            </a:r>
            <a:endParaRPr kumimoji="0" lang="en-US" altLang="en-US" sz="1100" b="0" i="0" u="sng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join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pizzas.pizza_id =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order_details.pizza_id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group by category) as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datatable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0" name="Picture 1">
            <a:extLst>
              <a:ext uri="{FF2B5EF4-FFF2-40B4-BE49-F238E27FC236}">
                <a16:creationId xmlns:a16="http://schemas.microsoft.com/office/drawing/2014/main" id="{484C0C5D-F7AB-81AC-BC8A-56963D0F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210" y="2523817"/>
            <a:ext cx="1617813" cy="95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229DDF21-7265-7A72-72E8-F8BAA330C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0445" y="4263562"/>
            <a:ext cx="7542542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Analyze the cumulative revenue generated over time.</a:t>
            </a:r>
            <a:endParaRPr kumimoji="0" lang="en-US" altLang="en-US" sz="10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Order_date,sum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(revenue) over (order by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Order_date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Cummulative_revenue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from (Select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orders.Order_date,sum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(pizzas.price *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order_details.quantity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Revenue from pizzas join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pizzas.pizza_id  =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order_details.pizza_id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join orders on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orders.Order_id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order_details.Order_id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group by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orders.Order_date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as Data;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3" name="Picture 1">
            <a:extLst>
              <a:ext uri="{FF2B5EF4-FFF2-40B4-BE49-F238E27FC236}">
                <a16:creationId xmlns:a16="http://schemas.microsoft.com/office/drawing/2014/main" id="{F1604203-ADF0-9B78-E4C7-DCEC66D4D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60" y="4087787"/>
            <a:ext cx="1475117" cy="131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AEEBF264-4762-3130-A82C-F84A5638A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918" y="6818831"/>
            <a:ext cx="7542542" cy="11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53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557677D-8B95-2204-4AD9-EA0119499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951" y="1295438"/>
            <a:ext cx="6941965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Determine the top 3 most ordered pizza types based on revenue for each pizza category.</a:t>
            </a:r>
            <a:endParaRPr kumimoji="0" lang="en-US" altLang="en-US" sz="10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Select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pizza_types.name,pizza_types.category,round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(sum(pizzas.price *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order_details.quantity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),2)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 Revenue from pizzas join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pizza_types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pizzas.pizza_type_id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= pizza_types.pizza_type_id join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on pizzas.pizza_id =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order_details.pizza_id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group by </a:t>
            </a:r>
            <a:r>
              <a:rPr kumimoji="0" lang="en-US" altLang="en-US" sz="1100" b="0" i="0" u="sng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name,category</a:t>
            </a:r>
            <a:r>
              <a:rPr kumimoji="0" lang="en-US" altLang="en-US" sz="1100" b="0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order by revenue desc limit 3;</a:t>
            </a:r>
            <a:endParaRPr kumimoji="0" lang="en-US" altLang="en-US" sz="8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1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BF1EB17-EC72-BA48-FBB8-3E0458345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755" y="1386530"/>
            <a:ext cx="1854679" cy="91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4353417D-AE92-6A65-D182-755A6CE62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4951" y="36224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671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51</TotalTime>
  <Words>988</Words>
  <Application>Microsoft Office PowerPoint</Application>
  <PresentationFormat>Widescreen</PresentationFormat>
  <Paragraphs>58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Algerian</vt:lpstr>
      <vt:lpstr>Aptos</vt:lpstr>
      <vt:lpstr>Aptos Display</vt:lpstr>
      <vt:lpstr>Arial</vt:lpstr>
      <vt:lpstr>Garamond</vt:lpstr>
      <vt:lpstr>Organic</vt:lpstr>
      <vt:lpstr>Macro-Enabled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Namrata Kar</dc:creator>
  <cp:lastModifiedBy>Namrata Kar</cp:lastModifiedBy>
  <cp:revision>4</cp:revision>
  <dcterms:created xsi:type="dcterms:W3CDTF">2024-06-16T11:49:45Z</dcterms:created>
  <dcterms:modified xsi:type="dcterms:W3CDTF">2024-06-18T07:12:54Z</dcterms:modified>
</cp:coreProperties>
</file>